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8" r:id="rId15"/>
    <p:sldId id="281" r:id="rId16"/>
    <p:sldId id="282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SPLEEN </a:t>
            </a:r>
            <a:r>
              <a:rPr lang="en-US" sz="5400" b="1" dirty="0" smtClean="0">
                <a:solidFill>
                  <a:srgbClr val="FFFF00"/>
                </a:solidFill>
              </a:rPr>
              <a:t>AFFECTIONS</a:t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-part 2-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By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DR. BASSIM KADHIM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5348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Splenic neoplasms :</a:t>
            </a:r>
          </a:p>
          <a:p>
            <a:r>
              <a:rPr lang="en-US" sz="1800" dirty="0" smtClean="0"/>
              <a:t>They are a common condition in dogs and reach to 50% compared with cats which reach to 37%.</a:t>
            </a:r>
          </a:p>
          <a:p>
            <a:r>
              <a:rPr lang="en-US" sz="1800" dirty="0" smtClean="0"/>
              <a:t>The most common neoplasms in dog are </a:t>
            </a:r>
            <a:r>
              <a:rPr lang="en-US" dirty="0" err="1" smtClean="0">
                <a:solidFill>
                  <a:srgbClr val="C00000"/>
                </a:solidFill>
              </a:rPr>
              <a:t>hemangiocarcinoma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80% .</a:t>
            </a:r>
          </a:p>
          <a:p>
            <a:r>
              <a:rPr lang="en-US" dirty="0" smtClean="0"/>
              <a:t>Other neoplasms are </a:t>
            </a:r>
            <a:r>
              <a:rPr lang="en-US" dirty="0" err="1" smtClean="0"/>
              <a:t>leiomyosarcoma</a:t>
            </a:r>
            <a:r>
              <a:rPr lang="en-US" dirty="0" smtClean="0"/>
              <a:t> , </a:t>
            </a:r>
            <a:r>
              <a:rPr lang="en-US" dirty="0" err="1" smtClean="0"/>
              <a:t>fibrosarcoma</a:t>
            </a:r>
            <a:r>
              <a:rPr lang="en-US" dirty="0" smtClean="0"/>
              <a:t> ,</a:t>
            </a:r>
            <a:r>
              <a:rPr lang="en-US" dirty="0" err="1" smtClean="0"/>
              <a:t>liposarcoma</a:t>
            </a:r>
            <a:endParaRPr lang="en-US" dirty="0" smtClean="0"/>
          </a:p>
          <a:p>
            <a:r>
              <a:rPr lang="en-US" dirty="0" smtClean="0"/>
              <a:t>While in cats are </a:t>
            </a:r>
            <a:r>
              <a:rPr lang="en-US" dirty="0" err="1" smtClean="0"/>
              <a:t>lymphosarcoma</a:t>
            </a:r>
            <a:r>
              <a:rPr lang="en-US" dirty="0" smtClean="0"/>
              <a:t> and mast cell tumor.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91" y="369751"/>
            <a:ext cx="5037123" cy="32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6785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Clinical signs :</a:t>
            </a:r>
          </a:p>
          <a:p>
            <a:r>
              <a:rPr lang="en-US" sz="1800" dirty="0" smtClean="0"/>
              <a:t>Decrease appetite or anorexia</a:t>
            </a:r>
          </a:p>
          <a:p>
            <a:r>
              <a:rPr lang="en-US" sz="1800" dirty="0" smtClean="0"/>
              <a:t>Weight loss</a:t>
            </a:r>
          </a:p>
          <a:p>
            <a:r>
              <a:rPr lang="en-US" sz="1800" dirty="0" smtClean="0"/>
              <a:t>Abdominal distention</a:t>
            </a:r>
          </a:p>
          <a:p>
            <a:r>
              <a:rPr lang="en-US" sz="1800" dirty="0" smtClean="0"/>
              <a:t>Abdominal pain</a:t>
            </a:r>
          </a:p>
          <a:p>
            <a:r>
              <a:rPr lang="en-US" sz="1800" dirty="0" smtClean="0"/>
              <a:t>Pale </a:t>
            </a:r>
            <a:r>
              <a:rPr lang="en-US" sz="1800" dirty="0" err="1" smtClean="0"/>
              <a:t>m.m.</a:t>
            </a:r>
            <a:endParaRPr lang="en-US" sz="1800" dirty="0" smtClean="0"/>
          </a:p>
          <a:p>
            <a:r>
              <a:rPr lang="en-US" sz="1800" dirty="0" smtClean="0"/>
              <a:t>Polydipsia</a:t>
            </a:r>
          </a:p>
          <a:p>
            <a:r>
              <a:rPr lang="en-US" sz="1800" dirty="0" smtClean="0"/>
              <a:t>Lethargy</a:t>
            </a:r>
          </a:p>
          <a:p>
            <a:r>
              <a:rPr lang="en-US" sz="1800" dirty="0" smtClean="0"/>
              <a:t>Muscle weakness</a:t>
            </a:r>
          </a:p>
          <a:p>
            <a:r>
              <a:rPr lang="en-US" sz="1800" dirty="0" smtClean="0"/>
              <a:t>Vomiting and cardiac </a:t>
            </a:r>
            <a:r>
              <a:rPr lang="en-US" sz="1800" dirty="0" err="1" smtClean="0"/>
              <a:t>arrhythemia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476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886891"/>
            <a:ext cx="9448800" cy="1431110"/>
          </a:xfrm>
        </p:spPr>
        <p:txBody>
          <a:bodyPr>
            <a:noAutofit/>
          </a:bodyPr>
          <a:lstStyle/>
          <a:p>
            <a:r>
              <a:rPr lang="en-US" sz="1800" dirty="0" smtClean="0"/>
              <a:t>Diagnosis :</a:t>
            </a:r>
          </a:p>
          <a:p>
            <a:r>
              <a:rPr lang="en-US" sz="1800" dirty="0" smtClean="0"/>
              <a:t>X-ray reveal :</a:t>
            </a:r>
          </a:p>
          <a:p>
            <a:r>
              <a:rPr lang="en-US" sz="1800" dirty="0" smtClean="0"/>
              <a:t>Abdominal  mass.</a:t>
            </a:r>
          </a:p>
          <a:p>
            <a:r>
              <a:rPr lang="en-US" sz="1800" dirty="0" smtClean="0"/>
              <a:t>Mass may be difficult to identify with abdominal fluid or blood.</a:t>
            </a:r>
          </a:p>
          <a:p>
            <a:r>
              <a:rPr lang="en-US" sz="1800" dirty="0" smtClean="0"/>
              <a:t>Pulmonary opacities</a:t>
            </a:r>
          </a:p>
          <a:p>
            <a:r>
              <a:rPr lang="en-US" sz="1800" dirty="0" smtClean="0"/>
              <a:t>Increased sternal lymph nodes.</a:t>
            </a:r>
          </a:p>
        </p:txBody>
      </p:sp>
    </p:spTree>
    <p:extLst>
      <p:ext uri="{BB962C8B-B14F-4D97-AF65-F5344CB8AC3E}">
        <p14:creationId xmlns:p14="http://schemas.microsoft.com/office/powerpoint/2010/main" val="108365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91366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TRT :</a:t>
            </a:r>
          </a:p>
          <a:p>
            <a:r>
              <a:rPr lang="en-US" dirty="0" smtClean="0"/>
              <a:t>Complete splenectomy  animal will survive to 86 days and only 6% survive one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9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6916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Diagnostic sampling of the spleen :</a:t>
            </a:r>
            <a:endParaRPr lang="ar-IQ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1- Closed percutaneous fine needle aspiration</a:t>
            </a:r>
          </a:p>
          <a:p>
            <a:r>
              <a:rPr lang="en-US" sz="1800" dirty="0" smtClean="0"/>
              <a:t>2-Tru –Cut biopsy.</a:t>
            </a:r>
          </a:p>
          <a:p>
            <a:r>
              <a:rPr lang="en-US" sz="1800" dirty="0" smtClean="0"/>
              <a:t>3- Direct surgical biopsy</a:t>
            </a:r>
            <a:endParaRPr lang="en-US" sz="1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63" y="0"/>
            <a:ext cx="3555637" cy="312202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4" y="3215691"/>
            <a:ext cx="3543573" cy="31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Complications of splenectomy :</a:t>
            </a:r>
          </a:p>
          <a:p>
            <a:r>
              <a:rPr lang="en-US" sz="1800" dirty="0" smtClean="0"/>
              <a:t>It divided into immediate and late.</a:t>
            </a:r>
          </a:p>
          <a:p>
            <a:r>
              <a:rPr lang="en-US" sz="1800" dirty="0" smtClean="0"/>
              <a:t>Immediate :</a:t>
            </a:r>
          </a:p>
          <a:p>
            <a:r>
              <a:rPr lang="en-US" sz="1800" dirty="0" smtClean="0"/>
              <a:t>Hemorrhage</a:t>
            </a:r>
          </a:p>
          <a:p>
            <a:r>
              <a:rPr lang="en-US" sz="1800" dirty="0" smtClean="0"/>
              <a:t>Vascular obstruction to pancreas</a:t>
            </a:r>
          </a:p>
          <a:p>
            <a:r>
              <a:rPr lang="en-US" sz="1800" dirty="0" smtClean="0"/>
              <a:t>Cardiac arrhythmias.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022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Late complications :</a:t>
            </a:r>
          </a:p>
          <a:p>
            <a:r>
              <a:rPr lang="en-US" dirty="0" smtClean="0"/>
              <a:t>Increased bacterial infection</a:t>
            </a:r>
          </a:p>
          <a:p>
            <a:r>
              <a:rPr lang="en-US" dirty="0" err="1" smtClean="0"/>
              <a:t>Hemoparasitic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Pancreatic infarction</a:t>
            </a:r>
          </a:p>
          <a:p>
            <a:r>
              <a:rPr lang="en-US" dirty="0" smtClean="0"/>
              <a:t>Increase of platelets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6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1058091"/>
            <a:ext cx="3868783" cy="54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9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Splenic affections :</a:t>
            </a:r>
          </a:p>
          <a:p>
            <a:endParaRPr lang="en-US" sz="1800" dirty="0"/>
          </a:p>
          <a:p>
            <a:r>
              <a:rPr lang="en-US" sz="1800" dirty="0" smtClean="0"/>
              <a:t>1- Splenic abscess:</a:t>
            </a:r>
          </a:p>
          <a:p>
            <a:r>
              <a:rPr lang="en-US" sz="1800" dirty="0" smtClean="0"/>
              <a:t>2- Splenic cysts :</a:t>
            </a:r>
          </a:p>
          <a:p>
            <a:r>
              <a:rPr lang="en-US" sz="1800" dirty="0" smtClean="0"/>
              <a:t>3- Splenic infarction</a:t>
            </a:r>
          </a:p>
          <a:p>
            <a:r>
              <a:rPr lang="en-US" sz="1800" dirty="0" smtClean="0"/>
              <a:t>4- Splenic laceration and trauma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61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Splenic laceration and trauma :</a:t>
            </a:r>
          </a:p>
          <a:p>
            <a:r>
              <a:rPr lang="en-US" sz="1800" dirty="0" smtClean="0"/>
              <a:t>Laceration is un common compared with trauma</a:t>
            </a:r>
          </a:p>
          <a:p>
            <a:r>
              <a:rPr lang="en-US" sz="1800" dirty="0" smtClean="0"/>
              <a:t>Causes :</a:t>
            </a:r>
          </a:p>
          <a:p>
            <a:r>
              <a:rPr lang="en-US" sz="1800" dirty="0" smtClean="0"/>
              <a:t>1-Secondary to abdominal penetration.</a:t>
            </a:r>
          </a:p>
          <a:p>
            <a:r>
              <a:rPr lang="en-US" sz="1800" dirty="0" smtClean="0"/>
              <a:t>2-Iatrogenic injury during diagnostic and therapeutic procedures.</a:t>
            </a:r>
            <a:endParaRPr lang="en-US" sz="1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26" y="1803405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0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If it involving major splenic arteries or veins……it can be fatal.</a:t>
            </a:r>
          </a:p>
          <a:p>
            <a:r>
              <a:rPr lang="en-US" sz="1800" dirty="0" err="1" smtClean="0"/>
              <a:t>Trt</a:t>
            </a:r>
            <a:r>
              <a:rPr lang="en-US" sz="1800" dirty="0" smtClean="0"/>
              <a:t> :</a:t>
            </a:r>
          </a:p>
          <a:p>
            <a:r>
              <a:rPr lang="en-US" sz="1800" dirty="0" smtClean="0"/>
              <a:t>1- I/V fluid administration</a:t>
            </a:r>
          </a:p>
          <a:p>
            <a:r>
              <a:rPr lang="en-US" sz="1800" dirty="0" smtClean="0"/>
              <a:t>2- Abdominal compression bandaging.</a:t>
            </a:r>
          </a:p>
          <a:p>
            <a:r>
              <a:rPr lang="en-US" sz="1800" dirty="0" smtClean="0"/>
              <a:t>3- Serial monitoring of packed cell</a:t>
            </a:r>
            <a:r>
              <a:rPr lang="ar-IQ" sz="1800" dirty="0" smtClean="0"/>
              <a:t> </a:t>
            </a:r>
            <a:r>
              <a:rPr lang="en-US" sz="1800" dirty="0" smtClean="0"/>
              <a:t> volume</a:t>
            </a:r>
          </a:p>
          <a:p>
            <a:r>
              <a:rPr lang="en-US" sz="1800" dirty="0" smtClean="0"/>
              <a:t>4- blood transfusion may required.</a:t>
            </a:r>
          </a:p>
          <a:p>
            <a:r>
              <a:rPr lang="en-US" sz="1800" dirty="0" smtClean="0"/>
              <a:t>5- Surgery intervention is considered when medical therapy failed.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99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78823"/>
            <a:ext cx="9448800" cy="3939178"/>
          </a:xfrm>
        </p:spPr>
        <p:txBody>
          <a:bodyPr>
            <a:noAutofit/>
          </a:bodyPr>
          <a:lstStyle/>
          <a:p>
            <a:r>
              <a:rPr lang="en-US" sz="1800" dirty="0" smtClean="0"/>
              <a:t>Splenic torsion :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Occur when spleen rotated around its vascular pedicle.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It most commonly reported in large or giant breed dogs ( Great Danes ,German shepherds and Irish setters).</a:t>
            </a:r>
          </a:p>
          <a:p>
            <a:r>
              <a:rPr lang="en-US" sz="1800" dirty="0" smtClean="0"/>
              <a:t>It often associated with gastric dilation.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Increasing physical activity. ( retching, rolling and exercise), in combination with stretching of splenic ligaments  may increase splenic motion.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29110"/>
            <a:ext cx="2913016" cy="196958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2834640"/>
            <a:ext cx="1748926" cy="20147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37" y="3369195"/>
            <a:ext cx="2202543" cy="14802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3369195"/>
            <a:ext cx="2027261" cy="14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Clinical signs :</a:t>
            </a:r>
          </a:p>
          <a:p>
            <a:r>
              <a:rPr lang="en-US" sz="1800" dirty="0" smtClean="0"/>
              <a:t>It may be acute or chronic condition.</a:t>
            </a:r>
          </a:p>
          <a:p>
            <a:r>
              <a:rPr lang="en-US" sz="1800" dirty="0" smtClean="0"/>
              <a:t>Acute :</a:t>
            </a:r>
          </a:p>
          <a:p>
            <a:r>
              <a:rPr lang="en-US" sz="1800" dirty="0" smtClean="0"/>
              <a:t>Abdominal pain. and pale </a:t>
            </a:r>
            <a:r>
              <a:rPr lang="en-US" sz="1800" dirty="0" err="1" smtClean="0"/>
              <a:t>m.m.</a:t>
            </a:r>
            <a:endParaRPr lang="en-US" sz="1800" dirty="0" smtClean="0"/>
          </a:p>
          <a:p>
            <a:r>
              <a:rPr lang="en-US" sz="1800" dirty="0" smtClean="0"/>
              <a:t>Chronic condition :</a:t>
            </a:r>
          </a:p>
          <a:p>
            <a:r>
              <a:rPr lang="en-US" sz="1800" dirty="0" smtClean="0"/>
              <a:t>Intermittent abdominal pain, vomiting , anorexia , abdominal distention , weight loss , polyuria , polydipsia and pale </a:t>
            </a:r>
            <a:r>
              <a:rPr lang="en-US" sz="1800" dirty="0" err="1" smtClean="0"/>
              <a:t>m.m.</a:t>
            </a:r>
            <a:endParaRPr lang="en-US" sz="1800" dirty="0" smtClean="0"/>
          </a:p>
          <a:p>
            <a:r>
              <a:rPr lang="en-US" sz="1800" dirty="0" smtClean="0"/>
              <a:t>Leukocytosis and thrombocytopenia and anemia .</a:t>
            </a:r>
          </a:p>
          <a:p>
            <a:r>
              <a:rPr lang="en-US" sz="1800" dirty="0" smtClean="0"/>
              <a:t>Increase hepatic enzymes and pancreatic enzymes.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990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Diagnosis :</a:t>
            </a:r>
          </a:p>
          <a:p>
            <a:r>
              <a:rPr lang="en-US" sz="1800" dirty="0" smtClean="0"/>
              <a:t>X-ray reveal :</a:t>
            </a:r>
          </a:p>
          <a:p>
            <a:r>
              <a:rPr lang="en-US" sz="1800" dirty="0" smtClean="0"/>
              <a:t>C-shape spleen</a:t>
            </a:r>
          </a:p>
          <a:p>
            <a:r>
              <a:rPr lang="en-US" sz="1800" dirty="0" smtClean="0"/>
              <a:t>Air opacities within splenic parenchyma</a:t>
            </a:r>
          </a:p>
          <a:p>
            <a:r>
              <a:rPr lang="en-US" sz="1800" dirty="0" smtClean="0"/>
              <a:t>Loos of abdominal details.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140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Ultrasonography :</a:t>
            </a:r>
          </a:p>
          <a:p>
            <a:r>
              <a:rPr lang="en-US" sz="1800" dirty="0" smtClean="0"/>
              <a:t>1- splenic congestion</a:t>
            </a:r>
          </a:p>
          <a:p>
            <a:r>
              <a:rPr lang="en-US" sz="1800" dirty="0" smtClean="0"/>
              <a:t>2- increase of diameter of parenchymal vessels</a:t>
            </a:r>
          </a:p>
          <a:p>
            <a:r>
              <a:rPr lang="en-US" sz="1800" dirty="0" smtClean="0"/>
              <a:t>3- Localized evidence of splenic infarction.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141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TRT :</a:t>
            </a:r>
          </a:p>
          <a:p>
            <a:r>
              <a:rPr lang="en-US" sz="1800" dirty="0" smtClean="0"/>
              <a:t>Patient must adequately stabilized with fluid therapy or blood products.</a:t>
            </a:r>
          </a:p>
          <a:p>
            <a:r>
              <a:rPr lang="en-US" sz="1800" dirty="0" smtClean="0"/>
              <a:t>Surgical intervention to remove splenic damage.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3348572"/>
      </p:ext>
    </p:extLst>
  </p:cSld>
  <p:clrMapOvr>
    <a:masterClrMapping/>
  </p:clrMapOvr>
</p:sld>
</file>

<file path=ppt/theme/theme1.xml><?xml version="1.0" encoding="utf-8"?>
<a:theme xmlns:a="http://schemas.openxmlformats.org/drawingml/2006/main" name="مسلك بخاري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TM04033937[[fn=مسلك بخاري]]</Template>
  <TotalTime>843</TotalTime>
  <Words>455</Words>
  <Application>Microsoft Office PowerPoint</Application>
  <PresentationFormat>شاشة عريضة</PresentationFormat>
  <Paragraphs>94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Times New Roman</vt:lpstr>
      <vt:lpstr>مسلك بخاري</vt:lpstr>
      <vt:lpstr>SPLEEN AFFECTIONS -part 2-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SPLEEN AFFECTIONS</dc:title>
  <dc:creator>Maher</dc:creator>
  <cp:lastModifiedBy>Maher</cp:lastModifiedBy>
  <cp:revision>51</cp:revision>
  <dcterms:created xsi:type="dcterms:W3CDTF">2018-12-03T16:11:28Z</dcterms:created>
  <dcterms:modified xsi:type="dcterms:W3CDTF">2019-01-21T21:10:55Z</dcterms:modified>
</cp:coreProperties>
</file>